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9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0B5395"/>
    <a:srgbClr val="DEEBF7"/>
    <a:srgbClr val="F6E967"/>
    <a:srgbClr val="F4A300"/>
    <a:srgbClr val="000000"/>
    <a:srgbClr val="1F4E79"/>
    <a:srgbClr val="3F64A8"/>
    <a:srgbClr val="FAC900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-1458" y="-204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305632" y="1570510"/>
            <a:ext cx="3910177" cy="2762951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dirty="0" smtClean="0"/>
              <a:t>写真をいれてください。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3" hasCustomPrompt="1"/>
          </p:nvPr>
        </p:nvSpPr>
        <p:spPr>
          <a:xfrm>
            <a:off x="3305175" y="4651374"/>
            <a:ext cx="3909600" cy="2764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 smtClean="0"/>
              <a:t>写真をいれてください。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261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6" r:id="rId10"/>
    <p:sldLayoutId id="2147483673" r:id="rId11"/>
    <p:sldLayoutId id="2147483674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omedmseastjapan.web.fc2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0" y="0"/>
            <a:ext cx="7775575" cy="10907713"/>
            <a:chOff x="0" y="0"/>
            <a:chExt cx="7775575" cy="10907713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7772400" cy="9683816"/>
            </a:xfrm>
            <a:prstGeom prst="rect">
              <a:avLst/>
            </a:prstGeom>
          </p:spPr>
        </p:pic>
        <p:sp>
          <p:nvSpPr>
            <p:cNvPr id="57" name="正方形/長方形 56"/>
            <p:cNvSpPr/>
            <p:nvPr/>
          </p:nvSpPr>
          <p:spPr>
            <a:xfrm>
              <a:off x="0" y="9481196"/>
              <a:ext cx="7775575" cy="142651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2101574" y="89242"/>
            <a:ext cx="55529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日本医用マススペクトル</a:t>
            </a:r>
            <a:r>
              <a:rPr lang="ja-JP" altLang="en-US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学会東部会</a:t>
            </a:r>
            <a:endParaRPr lang="ja-JP" altLang="en-US" sz="54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34927" y="2097171"/>
            <a:ext cx="23241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ja-JP" altLang="en-US" sz="5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31"/>
          <p:cNvSpPr txBox="1"/>
          <p:nvPr/>
        </p:nvSpPr>
        <p:spPr>
          <a:xfrm>
            <a:off x="1526818" y="2645740"/>
            <a:ext cx="5925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千葉大学医学部附属病院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病院セミナー室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3】 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千葉市中央区亥鼻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1-8-1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1" name="テキスト ボックス 29"/>
          <p:cNvSpPr txBox="1"/>
          <p:nvPr/>
        </p:nvSpPr>
        <p:spPr>
          <a:xfrm>
            <a:off x="1006117" y="3800386"/>
            <a:ext cx="5732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00~10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「質量分析の基礎」</a:t>
            </a:r>
            <a:endParaRPr lang="en-US" altLang="ja-JP" sz="16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講師：佐藤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守 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千葉大学医学部附属病院ﾏｽｽﾍﾟｸﾄﾛﾒﾄﾘｰ検査診断学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1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58446" y="244812"/>
            <a:ext cx="1788684" cy="1566803"/>
            <a:chOff x="543469" y="975359"/>
            <a:chExt cx="1769257" cy="1549785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3" name="正方形/長方形 2"/>
            <p:cNvSpPr/>
            <p:nvPr/>
          </p:nvSpPr>
          <p:spPr>
            <a:xfrm>
              <a:off x="665977" y="975359"/>
              <a:ext cx="1549785" cy="1549785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43469" y="1400152"/>
              <a:ext cx="1769257" cy="7001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4000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第</a:t>
              </a:r>
              <a:r>
                <a:rPr lang="en-US" altLang="ja-JP" sz="4000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r>
                <a:rPr lang="ja-JP" altLang="en-US" sz="4000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回</a:t>
              </a:r>
              <a:endParaRPr lang="ja-JP" altLang="en-US" sz="4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25507" y="3624536"/>
            <a:ext cx="6628016" cy="2709168"/>
            <a:chOff x="491840" y="5363945"/>
            <a:chExt cx="6192000" cy="151854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491840" y="5363945"/>
              <a:ext cx="459281" cy="1518543"/>
              <a:chOff x="1576028" y="5014263"/>
              <a:chExt cx="459281" cy="410370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1576028" y="5014263"/>
                <a:ext cx="459281" cy="41037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1604423" y="5037970"/>
                <a:ext cx="400110" cy="363441"/>
              </a:xfrm>
              <a:prstGeom prst="rect">
                <a:avLst/>
              </a:prstGeom>
            </p:spPr>
            <p:txBody>
              <a:bodyPr vert="eaVert" wrap="square" anchor="ctr">
                <a:spAutoFit/>
              </a:bodyPr>
              <a:lstStyle/>
              <a:p>
                <a:pPr algn="ctr"/>
                <a:r>
                  <a:rPr lang="ja-JP" altLang="en-US" sz="1400" dirty="0" smtClean="0">
                    <a:solidFill>
                      <a:schemeClr val="bg1"/>
                    </a:solidFill>
                  </a:rPr>
                  <a:t>第一部（講義）</a:t>
                </a:r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6" name="直線コネクタ 5"/>
            <p:cNvCxnSpPr/>
            <p:nvPr/>
          </p:nvCxnSpPr>
          <p:spPr>
            <a:xfrm>
              <a:off x="491840" y="5363945"/>
              <a:ext cx="6192000" cy="0"/>
            </a:xfrm>
            <a:prstGeom prst="line">
              <a:avLst/>
            </a:prstGeom>
            <a:ln w="12700">
              <a:solidFill>
                <a:srgbClr val="0B53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グループ化 79"/>
          <p:cNvGrpSpPr/>
          <p:nvPr/>
        </p:nvGrpSpPr>
        <p:grpSpPr>
          <a:xfrm>
            <a:off x="425507" y="7328696"/>
            <a:ext cx="6628016" cy="1579711"/>
            <a:chOff x="491840" y="5363945"/>
            <a:chExt cx="6192000" cy="1518543"/>
          </a:xfrm>
        </p:grpSpPr>
        <p:grpSp>
          <p:nvGrpSpPr>
            <p:cNvPr id="81" name="グループ化 80"/>
            <p:cNvGrpSpPr/>
            <p:nvPr/>
          </p:nvGrpSpPr>
          <p:grpSpPr>
            <a:xfrm>
              <a:off x="491840" y="5363945"/>
              <a:ext cx="459281" cy="1518543"/>
              <a:chOff x="1576028" y="5014263"/>
              <a:chExt cx="459281" cy="410370"/>
            </a:xfrm>
          </p:grpSpPr>
          <p:sp>
            <p:nvSpPr>
              <p:cNvPr id="83" name="正方形/長方形 82"/>
              <p:cNvSpPr/>
              <p:nvPr/>
            </p:nvSpPr>
            <p:spPr>
              <a:xfrm>
                <a:off x="1576028" y="5014263"/>
                <a:ext cx="459281" cy="41037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>
                <a:off x="1604422" y="5037970"/>
                <a:ext cx="400110" cy="363441"/>
              </a:xfrm>
              <a:prstGeom prst="rect">
                <a:avLst/>
              </a:prstGeom>
            </p:spPr>
            <p:txBody>
              <a:bodyPr vert="eaVert" wrap="square" anchor="ctr">
                <a:spAutoFit/>
              </a:bodyPr>
              <a:lstStyle/>
              <a:p>
                <a:pPr algn="ctr"/>
                <a:r>
                  <a:rPr lang="ja-JP" altLang="en-US" sz="1400" dirty="0" smtClean="0">
                    <a:solidFill>
                      <a:schemeClr val="bg1"/>
                    </a:solidFill>
                  </a:rPr>
                  <a:t>第二部（実習）</a:t>
                </a:r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82" name="直線コネクタ 81"/>
            <p:cNvCxnSpPr/>
            <p:nvPr/>
          </p:nvCxnSpPr>
          <p:spPr>
            <a:xfrm>
              <a:off x="491840" y="5363945"/>
              <a:ext cx="6192000" cy="0"/>
            </a:xfrm>
            <a:prstGeom prst="line">
              <a:avLst/>
            </a:prstGeom>
            <a:ln w="12700">
              <a:solidFill>
                <a:srgbClr val="0B53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/>
          <p:cNvGrpSpPr/>
          <p:nvPr/>
        </p:nvGrpSpPr>
        <p:grpSpPr>
          <a:xfrm>
            <a:off x="244320" y="9636746"/>
            <a:ext cx="8450356" cy="1195345"/>
            <a:chOff x="201501" y="9690389"/>
            <a:chExt cx="8450356" cy="1195345"/>
          </a:xfrm>
        </p:grpSpPr>
        <p:sp>
          <p:nvSpPr>
            <p:cNvPr id="63" name="テキスト ボックス 18"/>
            <p:cNvSpPr txBox="1"/>
            <p:nvPr/>
          </p:nvSpPr>
          <p:spPr>
            <a:xfrm>
              <a:off x="3703506" y="9762349"/>
              <a:ext cx="33872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16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fukuda_yayoi@office.chiba-u.jp</a:t>
              </a:r>
              <a:endParaRPr lang="en-US" altLang="ja-JP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4" name="グループ化 13"/>
            <p:cNvGrpSpPr/>
            <p:nvPr/>
          </p:nvGrpSpPr>
          <p:grpSpPr>
            <a:xfrm>
              <a:off x="215627" y="9690389"/>
              <a:ext cx="3403225" cy="733680"/>
              <a:chOff x="256540" y="9811848"/>
              <a:chExt cx="2982253" cy="1481925"/>
            </a:xfrm>
          </p:grpSpPr>
          <p:sp>
            <p:nvSpPr>
              <p:cNvPr id="59" name="正方形/長方形 58"/>
              <p:cNvSpPr/>
              <p:nvPr/>
            </p:nvSpPr>
            <p:spPr>
              <a:xfrm>
                <a:off x="301218" y="9988280"/>
                <a:ext cx="2856352" cy="13054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1800" b="1" dirty="0" smtClean="0">
                    <a:solidFill>
                      <a:schemeClr val="bg1"/>
                    </a:solidFill>
                  </a:rPr>
                  <a:t>参加申し込みメールアドレス</a:t>
                </a:r>
                <a:endParaRPr lang="ja-JP" altLang="en-US" sz="1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ホームベース 12"/>
              <p:cNvSpPr/>
              <p:nvPr/>
            </p:nvSpPr>
            <p:spPr>
              <a:xfrm>
                <a:off x="256540" y="9811848"/>
                <a:ext cx="2982253" cy="903237"/>
              </a:xfrm>
              <a:prstGeom prst="homePlate">
                <a:avLst>
                  <a:gd name="adj" fmla="val 37345"/>
                </a:avLst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8" name="テキスト ボックス 18"/>
            <p:cNvSpPr txBox="1"/>
            <p:nvPr/>
          </p:nvSpPr>
          <p:spPr>
            <a:xfrm>
              <a:off x="201502" y="10424069"/>
              <a:ext cx="84503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2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日本医用マススペクトル学会東日本支部　</a:t>
              </a:r>
              <a:r>
                <a:rPr lang="en-US" altLang="ja-JP" sz="12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hlinkClick r:id="rId3"/>
                </a:rPr>
                <a:t>http://biomedmseastjapan.web.fc2.com/</a:t>
              </a:r>
              <a:endParaRPr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12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TEL</a:t>
              </a:r>
              <a:r>
                <a:rPr lang="ja-JP" altLang="en-US" sz="12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2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lang="ja-JP" altLang="en-US" sz="12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en-US" altLang="ja-JP" sz="12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043-226-2627</a:t>
              </a:r>
              <a:endPara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0" name="テキスト ボックス 18"/>
            <p:cNvSpPr txBox="1"/>
            <p:nvPr/>
          </p:nvSpPr>
          <p:spPr>
            <a:xfrm>
              <a:off x="201501" y="10162459"/>
              <a:ext cx="84503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11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sz="11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件名を「第</a:t>
              </a:r>
              <a:r>
                <a:rPr lang="en-US" altLang="ja-JP" sz="11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11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回講習会参加申し込み」として　</a:t>
              </a:r>
              <a:r>
                <a:rPr lang="en-US" altLang="ja-JP" sz="1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11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lang="en-US" altLang="ja-JP" sz="11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31</a:t>
              </a:r>
              <a:r>
                <a:rPr lang="ja-JP" altLang="en-US" sz="11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日までにお申し込みください</a:t>
              </a:r>
              <a:endPara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447011" y="1968632"/>
            <a:ext cx="6683089" cy="830997"/>
            <a:chOff x="924757" y="2055820"/>
            <a:chExt cx="6683089" cy="830997"/>
          </a:xfrm>
        </p:grpSpPr>
        <p:sp>
          <p:nvSpPr>
            <p:cNvPr id="41" name="正方形/長方形 40"/>
            <p:cNvSpPr/>
            <p:nvPr/>
          </p:nvSpPr>
          <p:spPr>
            <a:xfrm>
              <a:off x="924757" y="2055820"/>
              <a:ext cx="217184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4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3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25</a:t>
              </a:r>
              <a:r>
                <a:rPr lang="ja-JP" altLang="en-US" sz="3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endPara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3849940" y="2055820"/>
              <a:ext cx="375790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4800" dirty="0" smtClean="0">
                  <a:solidFill>
                    <a:schemeClr val="bg1"/>
                  </a:solidFill>
                  <a:ea typeface="+mj-ea"/>
                </a:rPr>
                <a:t>10</a:t>
              </a:r>
              <a:r>
                <a:rPr lang="ja-JP" altLang="en-US" sz="4800" dirty="0" smtClean="0">
                  <a:solidFill>
                    <a:schemeClr val="bg1"/>
                  </a:solidFill>
                  <a:ea typeface="+mj-ea"/>
                </a:rPr>
                <a:t>:00</a:t>
              </a:r>
              <a:r>
                <a:rPr lang="en-US" altLang="ja-JP" sz="3600" dirty="0" smtClean="0">
                  <a:solidFill>
                    <a:schemeClr val="bg1"/>
                  </a:solidFill>
                  <a:ea typeface="+mj-ea"/>
                </a:rPr>
                <a:t>-</a:t>
              </a:r>
              <a:r>
                <a:rPr lang="ja-JP" altLang="en-US" sz="4800" dirty="0" smtClean="0">
                  <a:solidFill>
                    <a:schemeClr val="bg1"/>
                  </a:solidFill>
                  <a:ea typeface="+mj-ea"/>
                </a:rPr>
                <a:t>1</a:t>
              </a:r>
              <a:r>
                <a:rPr lang="en-US" altLang="ja-JP" sz="4800" dirty="0" smtClean="0">
                  <a:solidFill>
                    <a:schemeClr val="bg1"/>
                  </a:solidFill>
                  <a:ea typeface="+mj-ea"/>
                </a:rPr>
                <a:t>6</a:t>
              </a:r>
              <a:r>
                <a:rPr lang="ja-JP" altLang="en-US" sz="4800" dirty="0" smtClean="0">
                  <a:solidFill>
                    <a:schemeClr val="bg1"/>
                  </a:solidFill>
                  <a:ea typeface="+mj-ea"/>
                </a:rPr>
                <a:t>:</a:t>
              </a:r>
              <a:r>
                <a:rPr lang="en-US" altLang="ja-JP" sz="4800" dirty="0" smtClean="0">
                  <a:solidFill>
                    <a:schemeClr val="bg1"/>
                  </a:solidFill>
                  <a:ea typeface="+mj-ea"/>
                </a:rPr>
                <a:t>00</a:t>
              </a:r>
              <a:r>
                <a:rPr lang="ja-JP" altLang="en-US" sz="4800" dirty="0">
                  <a:solidFill>
                    <a:schemeClr val="bg1"/>
                  </a:solidFill>
                  <a:ea typeface="+mj-ea"/>
                </a:rPr>
                <a:t>　</a:t>
              </a:r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3157206" y="2246390"/>
              <a:ext cx="591069" cy="552857"/>
              <a:chOff x="2939484" y="3833088"/>
              <a:chExt cx="591069" cy="552857"/>
            </a:xfrm>
          </p:grpSpPr>
          <p:sp>
            <p:nvSpPr>
              <p:cNvPr id="39" name="角丸四角形 38"/>
              <p:cNvSpPr/>
              <p:nvPr/>
            </p:nvSpPr>
            <p:spPr>
              <a:xfrm>
                <a:off x="2999539" y="3833088"/>
                <a:ext cx="470959" cy="47095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2939484" y="3862725"/>
                <a:ext cx="591069" cy="52322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ja-JP" altLang="en-US" sz="2800" b="1" dirty="0" smtClean="0">
                    <a:solidFill>
                      <a:schemeClr val="bg2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土</a:t>
                </a:r>
                <a:endParaRPr lang="ja-JP" altLang="en-US" sz="2800" b="1" dirty="0">
                  <a:solidFill>
                    <a:schemeClr val="bg2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43" name="テキスト ボックス 29"/>
          <p:cNvSpPr txBox="1"/>
          <p:nvPr/>
        </p:nvSpPr>
        <p:spPr>
          <a:xfrm>
            <a:off x="1006116" y="4402398"/>
            <a:ext cx="5732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40~12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「質量分析を用いた微生物同定についての現状と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endParaRPr lang="en-US" altLang="ja-JP" sz="16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－実際に活用されている</a:t>
            </a:r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施設からの報告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16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29"/>
          <p:cNvSpPr txBox="1"/>
          <p:nvPr/>
        </p:nvSpPr>
        <p:spPr>
          <a:xfrm>
            <a:off x="1193774" y="5225708"/>
            <a:ext cx="6237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MALDI </a:t>
            </a:r>
            <a:r>
              <a:rPr lang="en-US" altLang="ja-JP" sz="1400" b="1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Biotyper</a:t>
            </a:r>
            <a:r>
              <a:rPr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を用いた臨床微生物同定の現状と課題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16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講師：松本竹久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zh-CN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群馬大学大学院保健学研究科　生体情報検査科学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endParaRPr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29"/>
          <p:cNvSpPr txBox="1"/>
          <p:nvPr/>
        </p:nvSpPr>
        <p:spPr>
          <a:xfrm>
            <a:off x="1193774" y="5779706"/>
            <a:ext cx="6237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VITEK MS system</a:t>
            </a:r>
            <a:r>
              <a:rPr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を用いた臨床微生物同定の現状と課題</a:t>
            </a:r>
            <a:r>
              <a:rPr lang="en-US" altLang="ja-JP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仮題</a:t>
            </a:r>
            <a:r>
              <a:rPr lang="en-US" altLang="ja-JP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16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講師：石垣しのぶ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zh-CN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帝京大学医学部附属病院中央</a:t>
            </a:r>
            <a:r>
              <a:rPr lang="zh-CN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検査部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1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29"/>
          <p:cNvSpPr txBox="1"/>
          <p:nvPr/>
        </p:nvSpPr>
        <p:spPr>
          <a:xfrm>
            <a:off x="425507" y="6396603"/>
            <a:ext cx="607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～ランチョンセミナー</a:t>
            </a:r>
            <a:r>
              <a:rPr lang="ja-JP" altLang="en-US" sz="1200" u="sng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b="1" u="sng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b="1" u="sng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サーモフィッシャーサイエンティフィック株式会社</a:t>
            </a:r>
            <a:r>
              <a:rPr lang="en-US" altLang="ja-JP" sz="1100" b="1" u="sng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lang="en-US" altLang="ja-JP" sz="16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29"/>
          <p:cNvSpPr txBox="1"/>
          <p:nvPr/>
        </p:nvSpPr>
        <p:spPr>
          <a:xfrm>
            <a:off x="541276" y="6724590"/>
            <a:ext cx="6237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質量分析装置の臨床応用における標準物質の重要性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16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講師：中島英規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国立研究開発法人国立成育医療研究センターマススクリーニング研究室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endParaRPr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29"/>
          <p:cNvSpPr txBox="1"/>
          <p:nvPr/>
        </p:nvSpPr>
        <p:spPr>
          <a:xfrm>
            <a:off x="1003164" y="7416422"/>
            <a:ext cx="648663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00~15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「</a:t>
            </a:r>
            <a:r>
              <a:rPr lang="en-US" altLang="ja-JP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MALDI-TOF MS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による細菌同定実習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        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</a:t>
            </a:r>
            <a:r>
              <a:rPr lang="ja-JP" altLang="en-US" sz="1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の機器提供により実際の機器を使用しておこないます</a:t>
            </a:r>
            <a:endParaRPr lang="en-US" altLang="ja-JP" sz="1100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講</a:t>
            </a:r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師</a:t>
            </a:r>
            <a:r>
              <a:rPr lang="ja-JP" altLang="en-US" sz="12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  村田</a:t>
            </a:r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正太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大学医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学部附属病院</a:t>
            </a:r>
            <a:r>
              <a:rPr lang="zh-CN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検査部細菌検査室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曽</a:t>
            </a:r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川一幸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麻布大学　</a:t>
            </a:r>
            <a:r>
              <a:rPr lang="zh-TW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臨</a:t>
            </a:r>
            <a:r>
              <a:rPr lang="zh-TW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床検査技術学</a:t>
            </a:r>
            <a:r>
              <a:rPr lang="zh-TW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科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生化学研究室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ctr"/>
            <a:r>
              <a:rPr lang="en-US" altLang="ja-JP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</a:t>
            </a:r>
            <a:r>
              <a:rPr lang="ja-JP" altLang="en-US" sz="11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協力：千葉大学医学部附属病院　検査部細菌検査室</a:t>
            </a:r>
            <a:endParaRPr lang="ja-JP" altLang="en-US" sz="11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29"/>
          <p:cNvSpPr txBox="1"/>
          <p:nvPr/>
        </p:nvSpPr>
        <p:spPr>
          <a:xfrm>
            <a:off x="1008555" y="8569853"/>
            <a:ext cx="5932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30~16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最終総合討論（質疑応答）</a:t>
            </a:r>
            <a:endParaRPr lang="ja-JP" altLang="en-US" sz="11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31"/>
          <p:cNvSpPr txBox="1"/>
          <p:nvPr/>
        </p:nvSpPr>
        <p:spPr>
          <a:xfrm>
            <a:off x="1850412" y="2945295"/>
            <a:ext cx="5463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dirty="0" smtClean="0">
                <a:solidFill>
                  <a:schemeClr val="bg1"/>
                </a:solidFill>
              </a:rPr>
              <a:t>当番世話人：野村文夫　</a:t>
            </a:r>
            <a:r>
              <a:rPr lang="en-US" altLang="ja-JP" sz="1200" dirty="0" smtClean="0">
                <a:solidFill>
                  <a:schemeClr val="bg1"/>
                </a:solidFill>
              </a:rPr>
              <a:t>(</a:t>
            </a:r>
            <a:r>
              <a:rPr lang="ja-JP" altLang="en-US" sz="1200" dirty="0" smtClean="0">
                <a:solidFill>
                  <a:schemeClr val="bg1"/>
                </a:solidFill>
              </a:rPr>
              <a:t>千葉大学医学部附属病院ﾏｽｽﾍﾟｸﾄﾛﾒﾄﾘｰ検査診断学</a:t>
            </a:r>
            <a:r>
              <a:rPr lang="en-US" altLang="ja-JP" sz="1200" dirty="0" smtClean="0">
                <a:solidFill>
                  <a:schemeClr val="bg1"/>
                </a:solidFill>
              </a:rPr>
              <a:t>)</a:t>
            </a:r>
            <a:endParaRPr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31"/>
          <p:cNvSpPr txBox="1"/>
          <p:nvPr/>
        </p:nvSpPr>
        <p:spPr>
          <a:xfrm>
            <a:off x="3176096" y="3237402"/>
            <a:ext cx="4137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dirty="0" smtClean="0">
                <a:solidFill>
                  <a:schemeClr val="bg1"/>
                </a:solidFill>
              </a:rPr>
              <a:t>参加費：</a:t>
            </a:r>
            <a:r>
              <a:rPr lang="en-US" altLang="ja-JP" sz="1200" dirty="0" smtClean="0">
                <a:solidFill>
                  <a:schemeClr val="bg1"/>
                </a:solidFill>
              </a:rPr>
              <a:t>2,000</a:t>
            </a:r>
            <a:r>
              <a:rPr lang="ja-JP" altLang="en-US" sz="1200" dirty="0" smtClean="0">
                <a:solidFill>
                  <a:schemeClr val="bg1"/>
                </a:solidFill>
              </a:rPr>
              <a:t>円</a:t>
            </a:r>
            <a:r>
              <a:rPr lang="ja-JP" altLang="en-US" sz="1200" dirty="0">
                <a:solidFill>
                  <a:schemeClr val="bg1"/>
                </a:solidFill>
              </a:rPr>
              <a:t>　</a:t>
            </a:r>
            <a:r>
              <a:rPr lang="en-US" altLang="ja-JP" sz="1200" dirty="0" smtClean="0">
                <a:solidFill>
                  <a:schemeClr val="bg1"/>
                </a:solidFill>
              </a:rPr>
              <a:t>※</a:t>
            </a:r>
            <a:r>
              <a:rPr lang="ja-JP" altLang="en-US" sz="1200" dirty="0" smtClean="0">
                <a:solidFill>
                  <a:schemeClr val="bg1"/>
                </a:solidFill>
              </a:rPr>
              <a:t>当日支払い・学生無料</a:t>
            </a:r>
            <a:r>
              <a:rPr lang="en-US" altLang="ja-JP" sz="1200" dirty="0" smtClean="0">
                <a:solidFill>
                  <a:schemeClr val="bg1"/>
                </a:solidFill>
              </a:rPr>
              <a:t>(</a:t>
            </a:r>
            <a:r>
              <a:rPr lang="ja-JP" altLang="en-US" sz="1200" dirty="0" smtClean="0">
                <a:solidFill>
                  <a:schemeClr val="bg1"/>
                </a:solidFill>
              </a:rPr>
              <a:t>学生証提示</a:t>
            </a:r>
            <a:r>
              <a:rPr lang="en-US" altLang="ja-JP" sz="1200" dirty="0" smtClean="0">
                <a:solidFill>
                  <a:schemeClr val="bg1"/>
                </a:solidFill>
              </a:rPr>
              <a:t>)</a:t>
            </a:r>
            <a:endParaRPr lang="ja-JP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9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16学術会セミナー</Template>
  <TotalTime>0</TotalTime>
  <Words>163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2015-04-28T11:50:18Z</dcterms:created>
  <dcterms:modified xsi:type="dcterms:W3CDTF">2016-05-09T06:36:28Z</dcterms:modified>
</cp:coreProperties>
</file>